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erriweather Light"/>
      <p:regular r:id="rId22"/>
      <p:bold r:id="rId23"/>
      <p:italic r:id="rId24"/>
      <p:boldItalic r:id="rId25"/>
    </p:embeddedFont>
    <p:embeddedFont>
      <p:font typeface="Merriweather Medium"/>
      <p:regular r:id="rId26"/>
      <p:bold r:id="rId27"/>
      <p:italic r:id="rId28"/>
      <p:boldItalic r:id="rId29"/>
    </p:embeddedFont>
    <p:embeddedFont>
      <p:font typeface="Merriweather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2F853F6-9FC4-4B33-ADDC-EA961E137AD5}">
  <a:tblStyle styleId="{92F853F6-9FC4-4B33-ADDC-EA961E137A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erriweatherLight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erriweatherLight-italic.fntdata"/><Relationship Id="rId23" Type="http://schemas.openxmlformats.org/officeDocument/2006/relationships/font" Target="fonts/Merriweather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erriweatherMedium-regular.fntdata"/><Relationship Id="rId25" Type="http://schemas.openxmlformats.org/officeDocument/2006/relationships/font" Target="fonts/MerriweatherLight-boldItalic.fntdata"/><Relationship Id="rId28" Type="http://schemas.openxmlformats.org/officeDocument/2006/relationships/font" Target="fonts/MerriweatherMedium-italic.fntdata"/><Relationship Id="rId27" Type="http://schemas.openxmlformats.org/officeDocument/2006/relationships/font" Target="fonts/Merriweather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erriweather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erriweather-bold.fntdata"/><Relationship Id="rId30" Type="http://schemas.openxmlformats.org/officeDocument/2006/relationships/font" Target="fonts/Merriweather-regular.fntdata"/><Relationship Id="rId11" Type="http://schemas.openxmlformats.org/officeDocument/2006/relationships/slide" Target="slides/slide5.xml"/><Relationship Id="rId33" Type="http://schemas.openxmlformats.org/officeDocument/2006/relationships/font" Target="fonts/Merriweather-boldItalic.fntdata"/><Relationship Id="rId10" Type="http://schemas.openxmlformats.org/officeDocument/2006/relationships/slide" Target="slides/slide4.xml"/><Relationship Id="rId32" Type="http://schemas.openxmlformats.org/officeDocument/2006/relationships/font" Target="fonts/Merriweather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a75f5205d3_0_9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a75f5205d3_0_9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a75f5205d3_0_9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a75f5205d3_0_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a75f5205d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a75f5205d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a75f5205d3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a75f5205d3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a75f5205d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a75f5205d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a75f5205d3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a75f5205d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a75f5205d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a75f5205d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a75f5205d3_0_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a75f5205d3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a75f5205d3_0_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a75f5205d3_0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a75f5205d3_0_8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a75f5205d3_0_8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0642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erriweather"/>
                <a:ea typeface="Merriweather"/>
                <a:cs typeface="Merriweather"/>
                <a:sym typeface="Merriweather"/>
              </a:rPr>
              <a:t>Clasificación de la Calidad del Vino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168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erriweather"/>
                <a:ea typeface="Merriweather"/>
                <a:cs typeface="Merriweather"/>
                <a:sym typeface="Merriweather"/>
              </a:rPr>
              <a:t>Aplicación de Machine Learning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489550" y="3995175"/>
            <a:ext cx="4164900" cy="9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David Barrero V.</a:t>
            </a:r>
            <a:endParaRPr sz="1800">
              <a:solidFill>
                <a:schemeClr val="lt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Boot Camp - Análisis de Datos</a:t>
            </a:r>
            <a:endParaRPr sz="1800">
              <a:solidFill>
                <a:schemeClr val="lt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Ironhack - Nov/25</a:t>
            </a:r>
            <a:endParaRPr sz="1800">
              <a:solidFill>
                <a:schemeClr val="l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311700" y="2004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84">
                <a:latin typeface="Merriweather"/>
                <a:ea typeface="Merriweather"/>
                <a:cs typeface="Merriweather"/>
                <a:sym typeface="Merriweather"/>
              </a:rPr>
              <a:t>Logros y Retos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168" name="Google Shape;168;p22"/>
          <p:cNvGrpSpPr/>
          <p:nvPr/>
        </p:nvGrpSpPr>
        <p:grpSpPr>
          <a:xfrm>
            <a:off x="101888" y="870995"/>
            <a:ext cx="1652970" cy="1999670"/>
            <a:chOff x="2744034" y="1146343"/>
            <a:chExt cx="1827900" cy="2399700"/>
          </a:xfrm>
        </p:grpSpPr>
        <p:sp>
          <p:nvSpPr>
            <p:cNvPr id="169" name="Google Shape;169;p22"/>
            <p:cNvSpPr/>
            <p:nvPr/>
          </p:nvSpPr>
          <p:spPr>
            <a:xfrm rot="-5400000">
              <a:off x="2458134" y="1432243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188038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2"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70" name="Google Shape;170;p22"/>
            <p:cNvSpPr/>
            <p:nvPr/>
          </p:nvSpPr>
          <p:spPr>
            <a:xfrm flipH="1">
              <a:off x="2832600" y="1686400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188038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71" name="Google Shape;171;p22"/>
            <p:cNvSpPr txBox="1"/>
            <p:nvPr/>
          </p:nvSpPr>
          <p:spPr>
            <a:xfrm>
              <a:off x="2966450" y="1795520"/>
              <a:ext cx="1383000" cy="1476000"/>
            </a:xfrm>
            <a:prstGeom prst="rect">
              <a:avLst/>
            </a:prstGeom>
            <a:solidFill>
              <a:srgbClr val="188038"/>
            </a:solidFill>
            <a:ln>
              <a:noFill/>
            </a:ln>
          </p:spPr>
          <p:txBody>
            <a:bodyPr anchorCtr="0" anchor="t" bIns="71325" lIns="71325" spcFirstLastPara="1" rIns="71325" wrap="square" tIns="713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058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Modelo fuerte frente al desbalanceo</a:t>
              </a:r>
              <a:endParaRPr b="1" sz="1058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48"/>
                </a:spcAft>
                <a:buNone/>
              </a:pPr>
              <a:r>
                <a:rPr lang="es" sz="824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F1-Score Alto y Equilibrado en Todas las Clases.</a:t>
              </a:r>
              <a:endParaRPr sz="8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72" name="Google Shape;172;p22"/>
          <p:cNvGrpSpPr/>
          <p:nvPr/>
        </p:nvGrpSpPr>
        <p:grpSpPr>
          <a:xfrm>
            <a:off x="1754877" y="1235887"/>
            <a:ext cx="1652970" cy="1999670"/>
            <a:chOff x="4572084" y="1597469"/>
            <a:chExt cx="1827900" cy="2399700"/>
          </a:xfrm>
        </p:grpSpPr>
        <p:sp>
          <p:nvSpPr>
            <p:cNvPr id="173" name="Google Shape;173;p22"/>
            <p:cNvSpPr/>
            <p:nvPr/>
          </p:nvSpPr>
          <p:spPr>
            <a:xfrm rot="5400000">
              <a:off x="4286184" y="1883369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74" name="Google Shape;174;p22"/>
            <p:cNvSpPr/>
            <p:nvPr/>
          </p:nvSpPr>
          <p:spPr>
            <a:xfrm flipH="1" rot="10800000">
              <a:off x="4662018" y="1687411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75" name="Google Shape;175;p22"/>
            <p:cNvSpPr txBox="1"/>
            <p:nvPr/>
          </p:nvSpPr>
          <p:spPr>
            <a:xfrm>
              <a:off x="4710890" y="1795522"/>
              <a:ext cx="1540800" cy="1476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t" bIns="71325" lIns="71325" spcFirstLastPara="1" rIns="71325" wrap="square" tIns="713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958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Clase Regular (score=6) Dominante</a:t>
              </a:r>
              <a:endParaRPr b="1" sz="958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48"/>
                </a:spcAft>
                <a:buNone/>
              </a:pPr>
              <a:r>
                <a:rPr lang="es" sz="824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Valor Único es el más Grande y Puede Generar </a:t>
              </a:r>
              <a:r>
                <a:rPr i="1" lang="es" sz="824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Ruido </a:t>
              </a:r>
              <a:r>
                <a:rPr lang="es" sz="824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en el Modelo.</a:t>
              </a:r>
              <a:endParaRPr sz="8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76" name="Google Shape;176;p22"/>
          <p:cNvGrpSpPr/>
          <p:nvPr/>
        </p:nvGrpSpPr>
        <p:grpSpPr>
          <a:xfrm>
            <a:off x="5523582" y="912322"/>
            <a:ext cx="1654432" cy="1964874"/>
            <a:chOff x="2744034" y="1146343"/>
            <a:chExt cx="1827900" cy="2399700"/>
          </a:xfrm>
        </p:grpSpPr>
        <p:sp>
          <p:nvSpPr>
            <p:cNvPr id="177" name="Google Shape;177;p22"/>
            <p:cNvSpPr/>
            <p:nvPr/>
          </p:nvSpPr>
          <p:spPr>
            <a:xfrm rot="-5400000">
              <a:off x="2458134" y="1432243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188038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2"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78" name="Google Shape;178;p22"/>
            <p:cNvSpPr/>
            <p:nvPr/>
          </p:nvSpPr>
          <p:spPr>
            <a:xfrm flipH="1">
              <a:off x="2832600" y="1686400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188038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79" name="Google Shape;179;p22"/>
            <p:cNvSpPr txBox="1"/>
            <p:nvPr/>
          </p:nvSpPr>
          <p:spPr>
            <a:xfrm>
              <a:off x="2966450" y="1795520"/>
              <a:ext cx="1383000" cy="1476000"/>
            </a:xfrm>
            <a:prstGeom prst="rect">
              <a:avLst/>
            </a:prstGeom>
            <a:solidFill>
              <a:srgbClr val="188038"/>
            </a:solidFill>
            <a:ln>
              <a:noFill/>
            </a:ln>
          </p:spPr>
          <p:txBody>
            <a:bodyPr anchorCtr="0" anchor="t" bIns="71325" lIns="71325" spcFirstLastPara="1" rIns="71325" wrap="square" tIns="713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058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Alta Detección de Riesgos</a:t>
              </a:r>
              <a:endParaRPr b="1" sz="1058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48"/>
                </a:spcAft>
                <a:buNone/>
              </a:pPr>
              <a:r>
                <a:rPr lang="es" sz="824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Alta Precisión (77%) en la Clase ‘Malo’, Crucial para los Productores</a:t>
              </a:r>
              <a:endParaRPr sz="8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80" name="Google Shape;180;p22"/>
          <p:cNvGrpSpPr/>
          <p:nvPr/>
        </p:nvGrpSpPr>
        <p:grpSpPr>
          <a:xfrm>
            <a:off x="7178033" y="1270866"/>
            <a:ext cx="1654432" cy="1964874"/>
            <a:chOff x="4572084" y="1597469"/>
            <a:chExt cx="1827900" cy="2399700"/>
          </a:xfrm>
        </p:grpSpPr>
        <p:sp>
          <p:nvSpPr>
            <p:cNvPr id="181" name="Google Shape;181;p22"/>
            <p:cNvSpPr/>
            <p:nvPr/>
          </p:nvSpPr>
          <p:spPr>
            <a:xfrm rot="5400000">
              <a:off x="4286184" y="1883369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82" name="Google Shape;182;p22"/>
            <p:cNvSpPr/>
            <p:nvPr/>
          </p:nvSpPr>
          <p:spPr>
            <a:xfrm flipH="1" rot="10800000">
              <a:off x="4662018" y="1687411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83" name="Google Shape;183;p22"/>
            <p:cNvSpPr txBox="1"/>
            <p:nvPr/>
          </p:nvSpPr>
          <p:spPr>
            <a:xfrm>
              <a:off x="4662010" y="1795514"/>
              <a:ext cx="1593900" cy="1476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t" bIns="71325" lIns="71325" spcFirstLastPara="1" rIns="71325" wrap="square" tIns="713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058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Mejoras en el Nivel de Predicción</a:t>
              </a:r>
              <a:endParaRPr b="1" sz="1058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48"/>
                </a:spcAft>
                <a:buNone/>
              </a:pPr>
              <a:r>
                <a:rPr lang="es" sz="824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Con Moldelos Avanzados y Optimización más Profunda, se Podría Mejorar el Nivel de Precisión.</a:t>
              </a:r>
              <a:endParaRPr sz="8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84" name="Google Shape;184;p22"/>
          <p:cNvGrpSpPr/>
          <p:nvPr/>
        </p:nvGrpSpPr>
        <p:grpSpPr>
          <a:xfrm>
            <a:off x="2671321" y="2770068"/>
            <a:ext cx="1797374" cy="1976873"/>
            <a:chOff x="2744034" y="1146343"/>
            <a:chExt cx="1827900" cy="2399700"/>
          </a:xfrm>
        </p:grpSpPr>
        <p:sp>
          <p:nvSpPr>
            <p:cNvPr id="185" name="Google Shape;185;p22"/>
            <p:cNvSpPr/>
            <p:nvPr/>
          </p:nvSpPr>
          <p:spPr>
            <a:xfrm rot="-5400000">
              <a:off x="2458134" y="1432243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188038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2"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86" name="Google Shape;186;p22"/>
            <p:cNvSpPr/>
            <p:nvPr/>
          </p:nvSpPr>
          <p:spPr>
            <a:xfrm flipH="1">
              <a:off x="2832600" y="1686400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188038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87" name="Google Shape;187;p22"/>
            <p:cNvSpPr txBox="1"/>
            <p:nvPr/>
          </p:nvSpPr>
          <p:spPr>
            <a:xfrm>
              <a:off x="2966450" y="1795520"/>
              <a:ext cx="1383000" cy="1476000"/>
            </a:xfrm>
            <a:prstGeom prst="rect">
              <a:avLst/>
            </a:prstGeom>
            <a:solidFill>
              <a:srgbClr val="188038"/>
            </a:solidFill>
            <a:ln>
              <a:noFill/>
            </a:ln>
          </p:spPr>
          <p:txBody>
            <a:bodyPr anchorCtr="0" anchor="t" bIns="71325" lIns="71325" spcFirstLastPara="1" rIns="71325" wrap="square" tIns="713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058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Implementación en Tiempo Real</a:t>
              </a:r>
              <a:endParaRPr b="1" sz="1058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48"/>
                </a:spcAft>
                <a:buNone/>
              </a:pPr>
              <a:r>
                <a:rPr lang="es" sz="824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Modelo Operativo en Streamlit para Enólogos o Productores</a:t>
              </a:r>
              <a:endParaRPr sz="8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88" name="Google Shape;188;p22"/>
          <p:cNvGrpSpPr/>
          <p:nvPr/>
        </p:nvGrpSpPr>
        <p:grpSpPr>
          <a:xfrm>
            <a:off x="4468716" y="3130801"/>
            <a:ext cx="1797374" cy="1976873"/>
            <a:chOff x="4572084" y="1597469"/>
            <a:chExt cx="1827900" cy="2399700"/>
          </a:xfrm>
        </p:grpSpPr>
        <p:sp>
          <p:nvSpPr>
            <p:cNvPr id="189" name="Google Shape;189;p22"/>
            <p:cNvSpPr/>
            <p:nvPr/>
          </p:nvSpPr>
          <p:spPr>
            <a:xfrm rot="5400000">
              <a:off x="4286184" y="1883369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0" name="Google Shape;190;p22"/>
            <p:cNvSpPr/>
            <p:nvPr/>
          </p:nvSpPr>
          <p:spPr>
            <a:xfrm flipH="1" rot="10800000">
              <a:off x="4662018" y="1687411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71325" lIns="71325" spcFirstLastPara="1" rIns="71325" wrap="square" tIns="713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1" name="Google Shape;191;p22"/>
            <p:cNvSpPr txBox="1"/>
            <p:nvPr/>
          </p:nvSpPr>
          <p:spPr>
            <a:xfrm>
              <a:off x="4794432" y="1795513"/>
              <a:ext cx="1469700" cy="1476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t" bIns="71325" lIns="71325" spcFirstLastPara="1" rIns="71325" wrap="square" tIns="713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" sz="1058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Dependencia Datos de Laboratorio</a:t>
              </a:r>
              <a:endParaRPr b="1" sz="1058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48"/>
                </a:spcAft>
                <a:buNone/>
              </a:pPr>
              <a:r>
                <a:rPr lang="es" sz="824">
                  <a:solidFill>
                    <a:srgbClr val="FFFFFF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Features Requieren Análisis de Laboratorio. No es Útil para el Consumidor Final.</a:t>
              </a:r>
              <a:endParaRPr sz="824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291300" y="475600"/>
            <a:ext cx="312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820"/>
              <a:t>¡¡GRACIAS!!</a:t>
            </a:r>
            <a:endParaRPr sz="38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47225" y="292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4020">
                <a:latin typeface="Merriweather"/>
                <a:ea typeface="Merriweather"/>
                <a:cs typeface="Merriweather"/>
                <a:sym typeface="Merriweather"/>
              </a:rPr>
              <a:t>OBJETIVO</a:t>
            </a:r>
            <a:endParaRPr sz="402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967600"/>
            <a:ext cx="8520600" cy="12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SzPts val="688"/>
              <a:buNone/>
            </a:pPr>
            <a:r>
              <a:rPr lang="es" sz="1950">
                <a:latin typeface="Merriweather"/>
                <a:ea typeface="Merriweather"/>
                <a:cs typeface="Merriweather"/>
                <a:sym typeface="Merriweather"/>
              </a:rPr>
              <a:t>Desarrollar un </a:t>
            </a:r>
            <a:r>
              <a:rPr b="1" lang="es" sz="1950">
                <a:latin typeface="Merriweather"/>
                <a:ea typeface="Merriweather"/>
                <a:cs typeface="Merriweather"/>
                <a:sym typeface="Merriweather"/>
              </a:rPr>
              <a:t>modelo robusto</a:t>
            </a:r>
            <a:r>
              <a:rPr lang="es" sz="1950">
                <a:latin typeface="Merriweather"/>
                <a:ea typeface="Merriweather"/>
                <a:cs typeface="Merriweather"/>
                <a:sym typeface="Merriweather"/>
              </a:rPr>
              <a:t> capaz de clasificar vinos tintos y blancos en </a:t>
            </a:r>
            <a:r>
              <a:rPr b="1" lang="es" sz="1950">
                <a:latin typeface="Merriweather"/>
                <a:ea typeface="Merriweather"/>
                <a:cs typeface="Merriweather"/>
                <a:sym typeface="Merriweather"/>
              </a:rPr>
              <a:t>3 categorías</a:t>
            </a:r>
            <a:r>
              <a:rPr lang="es" sz="1950">
                <a:latin typeface="Merriweather"/>
                <a:ea typeface="Merriweather"/>
                <a:cs typeface="Merriweather"/>
                <a:sym typeface="Merriweather"/>
              </a:rPr>
              <a:t> de calidad: </a:t>
            </a:r>
            <a:r>
              <a:rPr b="1" lang="es" sz="1950">
                <a:latin typeface="Merriweather"/>
                <a:ea typeface="Merriweather"/>
                <a:cs typeface="Merriweather"/>
                <a:sym typeface="Merriweather"/>
              </a:rPr>
              <a:t>Bueno , Regular y Malo</a:t>
            </a:r>
            <a:r>
              <a:rPr lang="es" sz="1950">
                <a:latin typeface="Merriweather"/>
                <a:ea typeface="Merriweather"/>
                <a:cs typeface="Merriweather"/>
                <a:sym typeface="Merriweather"/>
              </a:rPr>
              <a:t>,  utilizando sus parámetros fÍsico-químicos.</a:t>
            </a:r>
            <a:endParaRPr sz="2387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82775" y="2135700"/>
            <a:ext cx="84495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s" sz="402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CONTEXTO</a:t>
            </a:r>
            <a:endParaRPr sz="1800">
              <a:solidFill>
                <a:schemeClr val="l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347225" y="2896900"/>
            <a:ext cx="8520600" cy="20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Los datos provienen de un </a:t>
            </a:r>
            <a:r>
              <a:rPr lang="es" sz="19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dataset</a:t>
            </a:r>
            <a:r>
              <a:rPr lang="es" sz="19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 público que combina mediciones </a:t>
            </a:r>
            <a:r>
              <a:rPr lang="es" sz="19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físico-químicas</a:t>
            </a:r>
            <a:r>
              <a:rPr lang="es" sz="19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 de laboratorio, tanto de vinos tintos y blancos. </a:t>
            </a:r>
            <a:endParaRPr sz="1900">
              <a:solidFill>
                <a:schemeClr val="lt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9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Los datos fueron tomados en la región de Minho al noroeste de Portugal.</a:t>
            </a:r>
            <a:endParaRPr sz="1900">
              <a:solidFill>
                <a:schemeClr val="lt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900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rPr>
              <a:t>Se trabajó con un total de 6.497 muestras.</a:t>
            </a:r>
            <a:endParaRPr sz="1900">
              <a:solidFill>
                <a:schemeClr val="lt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11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20">
                <a:latin typeface="Merriweather"/>
                <a:ea typeface="Merriweather"/>
                <a:cs typeface="Merriweather"/>
                <a:sym typeface="Merriweather"/>
              </a:rPr>
              <a:t>Reto Principal: Desbalanceo de Clases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413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erriweather"/>
              <a:buChar char="➔"/>
            </a:pPr>
            <a:r>
              <a:rPr lang="es" sz="2400">
                <a:latin typeface="Merriweather"/>
                <a:ea typeface="Merriweather"/>
                <a:cs typeface="Merriweather"/>
                <a:sym typeface="Merriweather"/>
              </a:rPr>
              <a:t>Datos Originales: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lang="es" sz="1600">
                <a:latin typeface="Merriweather"/>
                <a:ea typeface="Merriweather"/>
                <a:cs typeface="Merriweather"/>
                <a:sym typeface="Merriweather"/>
              </a:rPr>
              <a:t>Concentración en valores medios.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lang="es" sz="1600">
                <a:latin typeface="Merriweather"/>
                <a:ea typeface="Merriweather"/>
                <a:cs typeface="Merriweather"/>
                <a:sym typeface="Merriweather"/>
              </a:rPr>
              <a:t>Extremos con pocas muestras.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erriweather"/>
              <a:buChar char="➔"/>
            </a:pPr>
            <a:r>
              <a:rPr lang="es" sz="2400">
                <a:latin typeface="Merriweather"/>
                <a:ea typeface="Merriweather"/>
                <a:cs typeface="Merriweather"/>
                <a:sym typeface="Merriweather"/>
              </a:rPr>
              <a:t>Pruebas Realizadas: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lang="es" sz="1600">
                <a:latin typeface="Merriweather"/>
                <a:ea typeface="Merriweather"/>
                <a:cs typeface="Merriweather"/>
                <a:sym typeface="Merriweather"/>
              </a:rPr>
              <a:t>Repartir por categorías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lang="es" sz="1600">
                <a:latin typeface="Merriweather"/>
                <a:ea typeface="Merriweather"/>
                <a:cs typeface="Merriweather"/>
                <a:sym typeface="Merriweather"/>
              </a:rPr>
              <a:t>V1: 3 clases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lang="es" sz="1600">
                <a:latin typeface="Merriweather"/>
                <a:ea typeface="Merriweather"/>
                <a:cs typeface="Merriweather"/>
                <a:sym typeface="Merriweather"/>
              </a:rPr>
              <a:t>V2: 5 clases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lang="es" sz="1600">
                <a:latin typeface="Merriweather"/>
                <a:ea typeface="Merriweather"/>
                <a:cs typeface="Merriweather"/>
                <a:sym typeface="Merriweather"/>
              </a:rPr>
              <a:t>V3: 4 clases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erriweather"/>
              <a:buChar char="➔"/>
            </a:pPr>
            <a:r>
              <a:rPr lang="es" sz="2400">
                <a:latin typeface="Merriweather"/>
                <a:ea typeface="Merriweather"/>
                <a:cs typeface="Merriweather"/>
                <a:sym typeface="Merriweather"/>
              </a:rPr>
              <a:t>Solución Final</a:t>
            </a:r>
            <a:r>
              <a:rPr lang="es" sz="2400">
                <a:latin typeface="Merriweather"/>
                <a:ea typeface="Merriweather"/>
                <a:cs typeface="Merriweather"/>
                <a:sym typeface="Merriweather"/>
              </a:rPr>
              <a:t>: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◆"/>
            </a:pPr>
            <a:r>
              <a:rPr lang="es" sz="1800">
                <a:latin typeface="Merriweather"/>
                <a:ea typeface="Merriweather"/>
                <a:cs typeface="Merriweather"/>
                <a:sym typeface="Merriweather"/>
              </a:rPr>
              <a:t>3 clases revisadas.</a:t>
            </a:r>
            <a:endParaRPr sz="18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71" name="Google Shape;71;p15" title="Distribución_original_individua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2000" y="1152475"/>
            <a:ext cx="43896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190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20">
                <a:latin typeface="Merriweather"/>
                <a:ea typeface="Merriweather"/>
                <a:cs typeface="Merriweather"/>
                <a:sym typeface="Merriweather"/>
              </a:rPr>
              <a:t>Preparación de Datos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418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erriweather"/>
              <a:buChar char="➔"/>
            </a:pPr>
            <a:r>
              <a:rPr lang="es" sz="2400">
                <a:latin typeface="Merriweather"/>
                <a:ea typeface="Merriweather"/>
                <a:cs typeface="Merriweather"/>
                <a:sym typeface="Merriweather"/>
              </a:rPr>
              <a:t>Ajustes</a:t>
            </a:r>
            <a:r>
              <a:rPr lang="es" sz="2400">
                <a:latin typeface="Merriweather"/>
                <a:ea typeface="Merriweather"/>
                <a:cs typeface="Merriweather"/>
                <a:sym typeface="Merriweather"/>
              </a:rPr>
              <a:t>: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i="1" lang="es" sz="1600">
                <a:latin typeface="Merriweather"/>
                <a:ea typeface="Merriweather"/>
                <a:cs typeface="Merriweather"/>
                <a:sym typeface="Merriweather"/>
              </a:rPr>
              <a:t>One-Hot Encoding</a:t>
            </a:r>
            <a:r>
              <a:rPr lang="es" sz="1600">
                <a:latin typeface="Merriweather"/>
                <a:ea typeface="Merriweather"/>
                <a:cs typeface="Merriweather"/>
                <a:sym typeface="Merriweather"/>
              </a:rPr>
              <a:t> para variables categóricas 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i="1" lang="es" sz="1600">
                <a:latin typeface="Merriweather"/>
                <a:ea typeface="Merriweather"/>
                <a:cs typeface="Merriweather"/>
                <a:sym typeface="Merriweather"/>
              </a:rPr>
              <a:t>Type_White.</a:t>
            </a:r>
            <a:endParaRPr i="1"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erriweather"/>
              <a:buChar char="➔"/>
            </a:pPr>
            <a:r>
              <a:rPr lang="es" sz="2400">
                <a:latin typeface="Merriweather"/>
                <a:ea typeface="Merriweather"/>
                <a:cs typeface="Merriweather"/>
                <a:sym typeface="Merriweather"/>
              </a:rPr>
              <a:t>Correlación: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lang="es" sz="1600">
                <a:latin typeface="Merriweather"/>
                <a:ea typeface="Merriweather"/>
                <a:cs typeface="Merriweather"/>
                <a:sym typeface="Merriweather"/>
              </a:rPr>
              <a:t>Alcohol y densidad las más predictivas.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erriweather"/>
              <a:buChar char="◆"/>
            </a:pPr>
            <a:r>
              <a:rPr i="1" lang="es" sz="1600">
                <a:latin typeface="Merriweather"/>
                <a:ea typeface="Merriweather"/>
                <a:cs typeface="Merriweather"/>
                <a:sym typeface="Merriweather"/>
              </a:rPr>
              <a:t>Features </a:t>
            </a:r>
            <a:r>
              <a:rPr lang="es" sz="1600">
                <a:latin typeface="Merriweather"/>
                <a:ea typeface="Merriweather"/>
                <a:cs typeface="Merriweather"/>
                <a:sym typeface="Merriweather"/>
              </a:rPr>
              <a:t>Independientes.</a:t>
            </a:r>
            <a:endParaRPr sz="16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erriweather"/>
              <a:buChar char="➔"/>
            </a:pPr>
            <a:r>
              <a:rPr lang="es" sz="2400">
                <a:latin typeface="Merriweather"/>
                <a:ea typeface="Merriweather"/>
                <a:cs typeface="Merriweather"/>
                <a:sym typeface="Merriweather"/>
              </a:rPr>
              <a:t>Escalamiento:</a:t>
            </a:r>
            <a:endParaRPr sz="24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erriweather"/>
              <a:buChar char="◆"/>
            </a:pPr>
            <a:r>
              <a:rPr lang="es" sz="1800">
                <a:latin typeface="Merriweather"/>
                <a:ea typeface="Merriweather"/>
                <a:cs typeface="Merriweather"/>
                <a:sym typeface="Merriweather"/>
              </a:rPr>
              <a:t>Modelos de árboles (</a:t>
            </a:r>
            <a:r>
              <a:rPr i="1" lang="es" sz="1800">
                <a:latin typeface="Merriweather"/>
                <a:ea typeface="Merriweather"/>
                <a:cs typeface="Merriweather"/>
                <a:sym typeface="Merriweather"/>
              </a:rPr>
              <a:t>Ensemble</a:t>
            </a:r>
            <a:r>
              <a:rPr lang="es" sz="1800">
                <a:latin typeface="Merriweather"/>
                <a:ea typeface="Merriweather"/>
                <a:cs typeface="Merriweather"/>
                <a:sym typeface="Merriweather"/>
              </a:rPr>
              <a:t>).</a:t>
            </a:r>
            <a:endParaRPr/>
          </a:p>
        </p:txBody>
      </p:sp>
      <p:pic>
        <p:nvPicPr>
          <p:cNvPr id="78" name="Google Shape;78;p16" title="Correlación featur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500" y="1152475"/>
            <a:ext cx="4346100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261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20">
                <a:latin typeface="Merriweather"/>
                <a:ea typeface="Merriweather"/>
                <a:cs typeface="Merriweather"/>
                <a:sym typeface="Merriweather"/>
              </a:rPr>
              <a:t>Balanceo de Clases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988125"/>
            <a:ext cx="85206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Merriweather"/>
                <a:ea typeface="Merriweather"/>
                <a:cs typeface="Merriweather"/>
                <a:sym typeface="Merriweather"/>
              </a:rPr>
              <a:t>Método usado: </a:t>
            </a:r>
            <a:r>
              <a:rPr i="1" lang="es">
                <a:latin typeface="Merriweather"/>
                <a:ea typeface="Merriweather"/>
                <a:cs typeface="Merriweather"/>
                <a:sym typeface="Merriweather"/>
              </a:rPr>
              <a:t>Smote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>
                <a:latin typeface="Merriweather"/>
                <a:ea typeface="Merriweather"/>
                <a:cs typeface="Merriweather"/>
                <a:sym typeface="Merriweather"/>
              </a:rPr>
              <a:t>Aumento de muestras en las clases minoritarias.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85" name="Google Shape;85;p17" title="Distribución_inicia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139825"/>
            <a:ext cx="4121600" cy="281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 title="Distribución_post_smot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0700" y="2139825"/>
            <a:ext cx="4121600" cy="281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25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20">
                <a:latin typeface="Merriweather"/>
                <a:ea typeface="Merriweather"/>
                <a:cs typeface="Merriweather"/>
                <a:sym typeface="Merriweather"/>
              </a:rPr>
              <a:t>Selección del Algoritmo</a:t>
            </a:r>
            <a:endParaRPr/>
          </a:p>
        </p:txBody>
      </p:sp>
      <p:grpSp>
        <p:nvGrpSpPr>
          <p:cNvPr id="92" name="Google Shape;92;p18"/>
          <p:cNvGrpSpPr/>
          <p:nvPr/>
        </p:nvGrpSpPr>
        <p:grpSpPr>
          <a:xfrm>
            <a:off x="3772700" y="1333400"/>
            <a:ext cx="3022052" cy="1886701"/>
            <a:chOff x="3785650" y="1326274"/>
            <a:chExt cx="3022052" cy="1886701"/>
          </a:xfrm>
        </p:grpSpPr>
        <p:sp>
          <p:nvSpPr>
            <p:cNvPr id="93" name="Google Shape;93;p18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" name="Google Shape;94;p18"/>
            <p:cNvGrpSpPr/>
            <p:nvPr/>
          </p:nvGrpSpPr>
          <p:grpSpPr>
            <a:xfrm>
              <a:off x="3785650" y="1326274"/>
              <a:ext cx="2421900" cy="1885616"/>
              <a:chOff x="3785650" y="1326274"/>
              <a:chExt cx="2421900" cy="1885616"/>
            </a:xfrm>
          </p:grpSpPr>
          <p:grpSp>
            <p:nvGrpSpPr>
              <p:cNvPr id="95" name="Google Shape;95;p18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96" name="Google Shape;96;p18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97" name="Google Shape;97;p1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8" name="Google Shape;98;p18"/>
              <p:cNvSpPr txBox="1"/>
              <p:nvPr/>
            </p:nvSpPr>
            <p:spPr>
              <a:xfrm>
                <a:off x="3785650" y="1326274"/>
                <a:ext cx="2421900" cy="13587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7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Mejores resultados</a:t>
                </a:r>
                <a:r>
                  <a:rPr b="1" lang="es" sz="1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 </a:t>
                </a:r>
                <a:endParaRPr b="1" sz="15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8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Random Forest</a:t>
                </a:r>
                <a:endParaRPr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ctr">
                  <a:spcBef>
                    <a:spcPts val="1600"/>
                  </a:spcBef>
                  <a:spcAft>
                    <a:spcPts val="1600"/>
                  </a:spcAft>
                  <a:buNone/>
                </a:pPr>
                <a:r>
                  <a:rPr lang="es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Ada Boost</a:t>
                </a:r>
                <a:endParaRPr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</p:grpSp>
      </p:grpSp>
      <p:grpSp>
        <p:nvGrpSpPr>
          <p:cNvPr id="99" name="Google Shape;99;p18"/>
          <p:cNvGrpSpPr/>
          <p:nvPr/>
        </p:nvGrpSpPr>
        <p:grpSpPr>
          <a:xfrm>
            <a:off x="5573325" y="3086593"/>
            <a:ext cx="3417975" cy="1755557"/>
            <a:chOff x="5586275" y="3079467"/>
            <a:chExt cx="3417975" cy="1755557"/>
          </a:xfrm>
        </p:grpSpPr>
        <p:sp>
          <p:nvSpPr>
            <p:cNvPr id="100" name="Google Shape;100;p18"/>
            <p:cNvSpPr/>
            <p:nvPr/>
          </p:nvSpPr>
          <p:spPr>
            <a:xfrm>
              <a:off x="6807650" y="3079474"/>
              <a:ext cx="2196600" cy="133500"/>
            </a:xfrm>
            <a:prstGeom prst="rect">
              <a:avLst/>
            </a:prstGeom>
            <a:solidFill>
              <a:srgbClr val="08563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" name="Google Shape;101;p18"/>
            <p:cNvGrpSpPr/>
            <p:nvPr/>
          </p:nvGrpSpPr>
          <p:grpSpPr>
            <a:xfrm>
              <a:off x="5586275" y="3079467"/>
              <a:ext cx="2678700" cy="1755557"/>
              <a:chOff x="5586275" y="3079467"/>
              <a:chExt cx="2678700" cy="1755557"/>
            </a:xfrm>
          </p:grpSpPr>
          <p:grpSp>
            <p:nvGrpSpPr>
              <p:cNvPr id="102" name="Google Shape;102;p18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03" name="Google Shape;103;p18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04" name="Google Shape;104;p1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5" name="Google Shape;105;p18"/>
              <p:cNvSpPr txBox="1"/>
              <p:nvPr/>
            </p:nvSpPr>
            <p:spPr>
              <a:xfrm>
                <a:off x="5586275" y="3575924"/>
                <a:ext cx="2678700" cy="12591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Optimización</a:t>
                </a:r>
                <a:r>
                  <a:rPr b="1" lang="es" sz="1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 </a:t>
                </a:r>
                <a:endParaRPr b="1" sz="15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8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s" sz="1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Random Search para optimizar los hiperparámetros en los modelos con mejores resultados.</a:t>
                </a:r>
                <a:endParaRPr b="1" sz="1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</p:grpSp>
      </p:grpSp>
      <p:grpSp>
        <p:nvGrpSpPr>
          <p:cNvPr id="106" name="Google Shape;106;p18"/>
          <p:cNvGrpSpPr/>
          <p:nvPr/>
        </p:nvGrpSpPr>
        <p:grpSpPr>
          <a:xfrm>
            <a:off x="177600" y="1312925"/>
            <a:ext cx="2749362" cy="1905721"/>
            <a:chOff x="24814" y="1314656"/>
            <a:chExt cx="4649690" cy="1898317"/>
          </a:xfrm>
        </p:grpSpPr>
        <p:sp>
          <p:nvSpPr>
            <p:cNvPr id="107" name="Google Shape;107;p18"/>
            <p:cNvSpPr/>
            <p:nvPr/>
          </p:nvSpPr>
          <p:spPr>
            <a:xfrm>
              <a:off x="932605" y="3079473"/>
              <a:ext cx="3741900" cy="133500"/>
            </a:xfrm>
            <a:prstGeom prst="rect">
              <a:avLst/>
            </a:prstGeom>
            <a:solidFill>
              <a:srgbClr val="0E9453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" name="Google Shape;108;p18"/>
            <p:cNvGrpSpPr/>
            <p:nvPr/>
          </p:nvGrpSpPr>
          <p:grpSpPr>
            <a:xfrm>
              <a:off x="24814" y="1314656"/>
              <a:ext cx="4422900" cy="1897234"/>
              <a:chOff x="24814" y="1314656"/>
              <a:chExt cx="4422900" cy="1897234"/>
            </a:xfrm>
          </p:grpSpPr>
          <p:grpSp>
            <p:nvGrpSpPr>
              <p:cNvPr id="109" name="Google Shape;109;p18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10" name="Google Shape;110;p18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11" name="Google Shape;111;p1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2" name="Google Shape;112;p18"/>
              <p:cNvSpPr txBox="1"/>
              <p:nvPr/>
            </p:nvSpPr>
            <p:spPr>
              <a:xfrm>
                <a:off x="24814" y="1314656"/>
                <a:ext cx="4422900" cy="12780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Inicio de Pruebas</a:t>
                </a:r>
                <a:endParaRPr b="1" sz="15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11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KNN y Regresión Logística.</a:t>
                </a:r>
                <a:br>
                  <a:rPr lang="es" sz="1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</a:br>
                <a:r>
                  <a:rPr lang="es" sz="1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Resultados muy Bajos, </a:t>
                </a:r>
                <a:r>
                  <a:rPr lang="es" sz="1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Descartados rápidamente</a:t>
                </a:r>
                <a:endParaRPr sz="1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l">
                  <a:spcBef>
                    <a:spcPts val="160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spcBef>
                    <a:spcPts val="1600"/>
                  </a:spcBef>
                  <a:spcAft>
                    <a:spcPts val="1600"/>
                  </a:spcAft>
                  <a:buNone/>
                </a:pPr>
                <a:r>
                  <a:t/>
                </a:r>
                <a:endParaRPr sz="8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13" name="Google Shape;113;p18"/>
          <p:cNvGrpSpPr/>
          <p:nvPr/>
        </p:nvGrpSpPr>
        <p:grpSpPr>
          <a:xfrm>
            <a:off x="1621475" y="3086593"/>
            <a:ext cx="3225102" cy="1855157"/>
            <a:chOff x="1624250" y="3079467"/>
            <a:chExt cx="3225102" cy="1855157"/>
          </a:xfrm>
        </p:grpSpPr>
        <p:sp>
          <p:nvSpPr>
            <p:cNvPr id="114" name="Google Shape;114;p18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rgbClr val="085630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" name="Google Shape;115;p18"/>
            <p:cNvGrpSpPr/>
            <p:nvPr/>
          </p:nvGrpSpPr>
          <p:grpSpPr>
            <a:xfrm>
              <a:off x="1624250" y="3079467"/>
              <a:ext cx="2607600" cy="1855157"/>
              <a:chOff x="1624250" y="3079467"/>
              <a:chExt cx="2607600" cy="1855157"/>
            </a:xfrm>
          </p:grpSpPr>
          <p:grpSp>
            <p:nvGrpSpPr>
              <p:cNvPr id="116" name="Google Shape;116;p18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117" name="Google Shape;117;p18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118" name="Google Shape;118;p1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9" name="Google Shape;119;p18"/>
              <p:cNvSpPr txBox="1"/>
              <p:nvPr/>
            </p:nvSpPr>
            <p:spPr>
              <a:xfrm>
                <a:off x="1624250" y="3575924"/>
                <a:ext cx="2607600" cy="13587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" sz="15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Ensemble</a:t>
                </a:r>
                <a:endParaRPr b="1" sz="15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8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  <a:p>
                <a:pPr indent="0" lvl="0" marL="0" rtl="0" algn="ctr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s" sz="1200">
                    <a:solidFill>
                      <a:schemeClr val="dk1"/>
                    </a:solidFill>
                    <a:latin typeface="Merriweather"/>
                    <a:ea typeface="Merriweather"/>
                    <a:cs typeface="Merriweather"/>
                    <a:sym typeface="Merriweather"/>
                  </a:rPr>
                  <a:t>Múltiples predicadores para mejorar estabilidad y precisión del modelo.</a:t>
                </a:r>
                <a:endParaRPr b="1" sz="1200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endParaRP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311700" y="200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20">
                <a:latin typeface="Merriweather"/>
                <a:ea typeface="Merriweather"/>
                <a:cs typeface="Merriweather"/>
                <a:sym typeface="Merriweather"/>
              </a:rPr>
              <a:t>Comparativa Final</a:t>
            </a:r>
            <a:endParaRPr/>
          </a:p>
        </p:txBody>
      </p:sp>
      <p:pic>
        <p:nvPicPr>
          <p:cNvPr id="125" name="Google Shape;125;p19" title="comparativa_modelos_campeon_alt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00925"/>
            <a:ext cx="8368075" cy="200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168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418">
                <a:latin typeface="Merriweather"/>
                <a:ea typeface="Merriweather"/>
                <a:cs typeface="Merriweather"/>
                <a:sym typeface="Merriweather"/>
              </a:rPr>
              <a:t>Modelo Ganador: AdaBoost Optimizado</a:t>
            </a:r>
            <a:endParaRPr sz="2320"/>
          </a:p>
        </p:txBody>
      </p:sp>
      <p:pic>
        <p:nvPicPr>
          <p:cNvPr id="131" name="Google Shape;131;p20" title="f1 score optimizad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3325" y="1275625"/>
            <a:ext cx="4358975" cy="32932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2" name="Google Shape;132;p20"/>
          <p:cNvGraphicFramePr/>
          <p:nvPr/>
        </p:nvGraphicFramePr>
        <p:xfrm>
          <a:off x="311700" y="2375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{92F853F6-9FC4-4B33-ADDC-EA961E137AD5}</a:tableStyleId>
              </a:tblPr>
              <a:tblGrid>
                <a:gridCol w="1974175"/>
                <a:gridCol w="1974175"/>
              </a:tblGrid>
              <a:tr h="750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n-estimators</a:t>
                      </a:r>
                      <a:endParaRPr sz="20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200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72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max-depth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30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72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max-leaf-nodes</a:t>
                      </a:r>
                      <a:endParaRPr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0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500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33" name="Google Shape;133;p20"/>
          <p:cNvSpPr txBox="1"/>
          <p:nvPr/>
        </p:nvSpPr>
        <p:spPr>
          <a:xfrm>
            <a:off x="311700" y="1275625"/>
            <a:ext cx="3948300" cy="8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Parámetros Óptimos</a:t>
            </a:r>
            <a:endParaRPr sz="24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818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311700" y="3228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84">
                <a:latin typeface="Merriweather"/>
                <a:ea typeface="Merriweather"/>
                <a:cs typeface="Merriweather"/>
                <a:sym typeface="Merriweather"/>
              </a:rPr>
              <a:t>Conclusiones</a:t>
            </a:r>
            <a:endParaRPr sz="4084"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8964"/>
              <a:buFont typeface="Arial"/>
              <a:buNone/>
            </a:pPr>
            <a:r>
              <a:t/>
            </a:r>
            <a:endParaRPr sz="3418"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139" name="Google Shape;139;p21"/>
          <p:cNvGrpSpPr/>
          <p:nvPr/>
        </p:nvGrpSpPr>
        <p:grpSpPr>
          <a:xfrm>
            <a:off x="102925" y="3352721"/>
            <a:ext cx="8938154" cy="965379"/>
            <a:chOff x="1593000" y="2322568"/>
            <a:chExt cx="5957975" cy="643500"/>
          </a:xfrm>
        </p:grpSpPr>
        <p:sp>
          <p:nvSpPr>
            <p:cNvPr id="140" name="Google Shape;140;p2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41" name="Google Shape;141;p2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42" name="Google Shape;142;p2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FFFFFF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Prueba y Error</a:t>
              </a:r>
              <a:endParaRPr sz="15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107168" rotWithShape="0" algn="bl" dir="2700000" dist="42867">
                <a:srgbClr val="000000">
                  <a:alpha val="17000"/>
                </a:srgbClr>
              </a:outerShdw>
            </a:effectLst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3900">
                  <a:solidFill>
                    <a:srgbClr val="FFFFFF"/>
                  </a:solidFill>
                  <a:latin typeface="Merriweather Light"/>
                  <a:ea typeface="Merriweather Light"/>
                  <a:cs typeface="Merriweather Light"/>
                  <a:sym typeface="Merriweather Light"/>
                </a:rPr>
                <a:t>03</a:t>
              </a:r>
              <a:endParaRPr sz="3900">
                <a:solidFill>
                  <a:srgbClr val="FFFFFF"/>
                </a:solidFill>
                <a:latin typeface="Merriweather Light"/>
                <a:ea typeface="Merriweather Light"/>
                <a:cs typeface="Merriweather Light"/>
                <a:sym typeface="Merriweather Light"/>
              </a:endParaRPr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-419147" lvl="0" marL="685877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200"/>
                <a:buFont typeface="Merriweather"/>
                <a:buChar char="●"/>
              </a:pP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Validación Diferentes Parámetros</a:t>
              </a: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 </a:t>
              </a:r>
              <a:endParaRPr sz="1200">
                <a:solidFill>
                  <a:srgbClr val="A7291E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-419147" lvl="0" marL="685877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200"/>
                <a:buFont typeface="Merriweather"/>
                <a:buChar char="●"/>
              </a:pP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Versiones con Diferentes Clases</a:t>
              </a:r>
              <a:endParaRPr sz="1200">
                <a:solidFill>
                  <a:srgbClr val="A7291E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-419147" lvl="0" marL="685877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200"/>
                <a:buFont typeface="Merriweather"/>
                <a:buChar char="●"/>
              </a:pP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Elegir Modelo con Seguridad</a:t>
              </a:r>
              <a:endParaRPr sz="1200">
                <a:solidFill>
                  <a:srgbClr val="A7291E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47" name="Google Shape;147;p21"/>
          <p:cNvGrpSpPr/>
          <p:nvPr/>
        </p:nvGrpSpPr>
        <p:grpSpPr>
          <a:xfrm>
            <a:off x="109575" y="2230607"/>
            <a:ext cx="8938154" cy="965379"/>
            <a:chOff x="1593000" y="2322568"/>
            <a:chExt cx="5957975" cy="643500"/>
          </a:xfrm>
        </p:grpSpPr>
        <p:sp>
          <p:nvSpPr>
            <p:cNvPr id="148" name="Google Shape;148;p2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49" name="Google Shape;149;p2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50" name="Google Shape;150;p2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FFFFFF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Selección del Modelo</a:t>
              </a:r>
              <a:endParaRPr sz="15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107168" rotWithShape="0" algn="bl" dir="2700000" dist="42867">
                <a:srgbClr val="000000">
                  <a:alpha val="17000"/>
                </a:srgbClr>
              </a:outerShdw>
            </a:effectLst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3900">
                  <a:solidFill>
                    <a:srgbClr val="FFFFFF"/>
                  </a:solidFill>
                  <a:latin typeface="Merriweather Light"/>
                  <a:ea typeface="Merriweather Light"/>
                  <a:cs typeface="Merriweather Light"/>
                  <a:sym typeface="Merriweather Light"/>
                </a:rPr>
                <a:t>02</a:t>
              </a:r>
              <a:endParaRPr sz="3900">
                <a:solidFill>
                  <a:srgbClr val="FFFFFF"/>
                </a:solidFill>
                <a:latin typeface="Merriweather Light"/>
                <a:ea typeface="Merriweather Light"/>
                <a:cs typeface="Merriweather Light"/>
                <a:sym typeface="Merriweather Light"/>
              </a:endParaRPr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-419147" lvl="0" marL="685877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200"/>
                <a:buFont typeface="Merriweather"/>
                <a:buChar char="●"/>
              </a:pP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Modelos de </a:t>
              </a:r>
              <a:r>
                <a:rPr i="1"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Ensemble</a:t>
              </a: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 </a:t>
              </a:r>
              <a:endParaRPr sz="1200">
                <a:solidFill>
                  <a:srgbClr val="A7291E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-419147" lvl="0" marL="685877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200"/>
                <a:buFont typeface="Merriweather"/>
                <a:buChar char="●"/>
              </a:pP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Funcionamiento Secuencial</a:t>
              </a:r>
              <a:endParaRPr sz="1200">
                <a:solidFill>
                  <a:srgbClr val="A7291E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-419147" lvl="0" marL="685877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200"/>
                <a:buFont typeface="Merriweather"/>
                <a:buChar char="●"/>
              </a:pP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Múltiples Predicadores </a:t>
              </a:r>
              <a:endParaRPr sz="1200">
                <a:solidFill>
                  <a:srgbClr val="A7291E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55" name="Google Shape;155;p21"/>
          <p:cNvGrpSpPr/>
          <p:nvPr/>
        </p:nvGrpSpPr>
        <p:grpSpPr>
          <a:xfrm>
            <a:off x="109575" y="1108480"/>
            <a:ext cx="8938154" cy="965379"/>
            <a:chOff x="1593000" y="2322568"/>
            <a:chExt cx="5957975" cy="643500"/>
          </a:xfrm>
        </p:grpSpPr>
        <p:sp>
          <p:nvSpPr>
            <p:cNvPr id="156" name="Google Shape;156;p2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57" name="Google Shape;157;p2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58" name="Google Shape;158;p2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500">
                  <a:solidFill>
                    <a:srgbClr val="FFFFFF"/>
                  </a:solidFill>
                  <a:latin typeface="Merriweather Medium"/>
                  <a:ea typeface="Merriweather Medium"/>
                  <a:cs typeface="Merriweather Medium"/>
                  <a:sym typeface="Merriweather Medium"/>
                </a:rPr>
                <a:t>Redefinición del Target</a:t>
              </a:r>
              <a:endParaRPr sz="15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107168" rotWithShape="0" algn="bl" dir="2700000" dist="42867">
                <a:srgbClr val="000000">
                  <a:alpha val="17000"/>
                </a:srgbClr>
              </a:outerShdw>
            </a:effectLst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3900">
                  <a:solidFill>
                    <a:srgbClr val="FFFFFF"/>
                  </a:solidFill>
                  <a:latin typeface="Merriweather Light"/>
                  <a:ea typeface="Merriweather Light"/>
                  <a:cs typeface="Merriweather Light"/>
                  <a:sym typeface="Merriweather Light"/>
                </a:rPr>
                <a:t>01</a:t>
              </a:r>
              <a:endParaRPr sz="3900">
                <a:solidFill>
                  <a:srgbClr val="FFFFFF"/>
                </a:solidFill>
                <a:latin typeface="Merriweather Light"/>
                <a:ea typeface="Merriweather Light"/>
                <a:cs typeface="Merriweather Light"/>
                <a:sym typeface="Merriweather Light"/>
              </a:endParaRPr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37175" lIns="137175" spcFirstLastPara="1" rIns="137175" wrap="square" tIns="137175">
              <a:noAutofit/>
            </a:bodyPr>
            <a:lstStyle/>
            <a:p>
              <a:pPr indent="-419147" lvl="0" marL="685877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200"/>
                <a:buFont typeface="Merriweather"/>
                <a:buChar char="●"/>
              </a:pP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Modificar el Target</a:t>
              </a: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 </a:t>
              </a:r>
              <a:endParaRPr sz="1200">
                <a:solidFill>
                  <a:srgbClr val="A7291E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-419147" lvl="0" marL="685877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200"/>
                <a:buFont typeface="Merriweather"/>
                <a:buChar char="●"/>
              </a:pP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Pasar de 10 a 3 Clases</a:t>
              </a:r>
              <a:endParaRPr sz="1200">
                <a:solidFill>
                  <a:srgbClr val="A7291E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  <a:p>
              <a:pPr indent="-419147" lvl="0" marL="685877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200"/>
                <a:buFont typeface="Merriweather"/>
                <a:buChar char="●"/>
              </a:pPr>
              <a:r>
                <a:rPr lang="es" sz="1200">
                  <a:solidFill>
                    <a:srgbClr val="A7291E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Mejora del Rendimiento General </a:t>
              </a:r>
              <a:endParaRPr sz="1200">
                <a:solidFill>
                  <a:srgbClr val="A7291E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